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2" r:id="rId3"/>
    <p:sldId id="278" r:id="rId4"/>
    <p:sldId id="279" r:id="rId5"/>
    <p:sldId id="328" r:id="rId6"/>
    <p:sldId id="281" r:id="rId7"/>
    <p:sldId id="282" r:id="rId8"/>
    <p:sldId id="286" r:id="rId9"/>
    <p:sldId id="287" r:id="rId10"/>
    <p:sldId id="329" r:id="rId11"/>
    <p:sldId id="289" r:id="rId12"/>
    <p:sldId id="290" r:id="rId13"/>
    <p:sldId id="330" r:id="rId14"/>
    <p:sldId id="331" r:id="rId15"/>
    <p:sldId id="292" r:id="rId16"/>
    <p:sldId id="296" r:id="rId17"/>
    <p:sldId id="298" r:id="rId18"/>
    <p:sldId id="304" r:id="rId19"/>
    <p:sldId id="305" r:id="rId20"/>
    <p:sldId id="306" r:id="rId21"/>
    <p:sldId id="307" r:id="rId22"/>
    <p:sldId id="308" r:id="rId23"/>
    <p:sldId id="309" r:id="rId24"/>
    <p:sldId id="310" r:id="rId25"/>
    <p:sldId id="311" r:id="rId26"/>
    <p:sldId id="313" r:id="rId27"/>
    <p:sldId id="314" r:id="rId28"/>
    <p:sldId id="316" r:id="rId29"/>
    <p:sldId id="317" r:id="rId30"/>
    <p:sldId id="318" r:id="rId31"/>
    <p:sldId id="320" r:id="rId32"/>
    <p:sldId id="322" r:id="rId33"/>
    <p:sldId id="323" r:id="rId34"/>
    <p:sldId id="324" r:id="rId35"/>
    <p:sldId id="325" r:id="rId36"/>
    <p:sldId id="326" r:id="rId37"/>
    <p:sldId id="333" r:id="rId38"/>
    <p:sldId id="334" r:id="rId39"/>
    <p:sldId id="335" r:id="rId40"/>
    <p:sldId id="336" r:id="rId41"/>
    <p:sldId id="337" r:id="rId4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7CF2-0A53-6AF9-68DA-087A284379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1EB3A28E-26C8-516E-70AD-279F2D743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23E82882-C4B8-4F8E-13CF-7D2F953FF0D6}"/>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EE45B44D-184F-59CE-CA9D-2E83AD1A3C3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FBDC725-39F7-A492-C45B-8F04E1168F4C}"/>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22511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51CC-AB7D-12AD-31DB-2EAB8FDF7EF7}"/>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C3FD2BF9-3A18-A4F5-C202-73145F56BA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2CC6B94-F38A-5D30-F86B-9C2B5E964B43}"/>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C4E24B1F-C72C-E8FA-7D32-9E8A93B8377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476486DD-A10E-7330-DCC0-EC0F445B7A0C}"/>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58004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E379B9-C33F-BDDD-740E-55E8E11F24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BAF32D31-3A55-FFF2-41B0-5C2D75EC41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B0F75A6-6C35-7FBD-66F7-7F425C9D38BB}"/>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2D9A554D-8434-26E6-3458-A0154696AFA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35321AFE-1F6A-750D-C6E2-3F8DF170602E}"/>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134218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2190-B95B-BBDD-C34E-250AF47701E8}"/>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B401344-0DF4-DBA7-475E-6AE331ED6D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C27354E-7F9C-8945-7903-2E2DA8631ADD}"/>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090B83CC-3E63-F433-EC45-AA128DC41A4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84F58FA-4FB2-0BB4-8BEE-457FF61E4816}"/>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2120048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C2A7-E9E3-452E-16C6-F6A03D0449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7910E0EF-74E6-7540-90E7-5E577D0155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B94FDB-DE9D-816A-C406-FE63F6599B68}"/>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B5DF5EE7-6728-4912-C3C5-4E46610FE63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39E76000-0FF5-F518-FAF5-53C6271F62E5}"/>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83628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F0C5-23D8-76E1-FE18-AEDAA28930DC}"/>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3A636CB-5E62-52A8-9527-4482CA0AC8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FEE74384-7350-2235-47ED-108E7443F8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47943D3F-EA35-A0FE-938A-1263B7DA2380}"/>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6" name="Footer Placeholder 5">
            <a:extLst>
              <a:ext uri="{FF2B5EF4-FFF2-40B4-BE49-F238E27FC236}">
                <a16:creationId xmlns:a16="http://schemas.microsoft.com/office/drawing/2014/main" id="{CA94AF3C-50B7-7A58-433E-1857EC730C34}"/>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2B3262EC-DC9C-863E-23D6-40CDE470CABF}"/>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131845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8974-6EA0-BC5D-38E8-0E34A8AACADB}"/>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2D607238-8C4A-5320-DCAC-6E9B2BBB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67ADC8-0053-18E5-39F9-5745600355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DFC23422-6618-1F50-C85A-DE494B8BC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431FDD-BBA5-7BA6-67E7-5F46B0B9F6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A7D8F115-9CB7-894E-B6AB-057EFC906265}"/>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8" name="Footer Placeholder 7">
            <a:extLst>
              <a:ext uri="{FF2B5EF4-FFF2-40B4-BE49-F238E27FC236}">
                <a16:creationId xmlns:a16="http://schemas.microsoft.com/office/drawing/2014/main" id="{CD50B1E5-C5E1-1952-E820-B6214812A95A}"/>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17FECF90-A509-8E61-DAC1-4B072325145C}"/>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10042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CAC7-5940-B77A-6013-8CDCDA89DE26}"/>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6EBF4C8D-80E3-9268-E694-FE4789E3174E}"/>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4" name="Footer Placeholder 3">
            <a:extLst>
              <a:ext uri="{FF2B5EF4-FFF2-40B4-BE49-F238E27FC236}">
                <a16:creationId xmlns:a16="http://schemas.microsoft.com/office/drawing/2014/main" id="{226B650E-06C6-50E8-ED99-E325090EC3FA}"/>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814BB9DA-0347-4C8A-0ECD-002EEA6D751C}"/>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797844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5CAEBD-1107-94E8-A3BF-FE64F0DF0CCE}"/>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3" name="Footer Placeholder 2">
            <a:extLst>
              <a:ext uri="{FF2B5EF4-FFF2-40B4-BE49-F238E27FC236}">
                <a16:creationId xmlns:a16="http://schemas.microsoft.com/office/drawing/2014/main" id="{A6417EF1-E221-3D64-E638-709D31B38985}"/>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D1334C00-C8A6-C745-6139-C1036993C228}"/>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217069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7A41-4EF3-7D38-3874-95D3CF6DA5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DE29C35A-4C15-319F-EA05-F217E5698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B5AEA5CC-78C2-32C8-65BB-BA5C916E1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91BFB-476D-BABC-F32D-FA0D77F963E2}"/>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6" name="Footer Placeholder 5">
            <a:extLst>
              <a:ext uri="{FF2B5EF4-FFF2-40B4-BE49-F238E27FC236}">
                <a16:creationId xmlns:a16="http://schemas.microsoft.com/office/drawing/2014/main" id="{0FAAC5F1-21B1-B743-ED46-8D7EE534BCAD}"/>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E3E9991C-48B5-8A0E-868D-F45F7B86CDDA}"/>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124002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881A-82C0-360D-59EA-A36B40E14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E0FABD3D-2887-AB20-2D75-53958857C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7996B155-293E-EABA-B2E0-D1EA0A0AD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C5A6A-3862-926F-26B7-AE779375FFB1}"/>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6" name="Footer Placeholder 5">
            <a:extLst>
              <a:ext uri="{FF2B5EF4-FFF2-40B4-BE49-F238E27FC236}">
                <a16:creationId xmlns:a16="http://schemas.microsoft.com/office/drawing/2014/main" id="{4AFA466F-6E3D-1490-B012-F3C893B2DAA9}"/>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9118A52A-0B02-39CE-A163-851BFD6E4E1F}"/>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021871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BC11F-02ED-4A22-7D2B-4CBC882B2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FE1B36B-4C6B-B2B6-9CDE-ED7EF31D1E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FD8CEC9-F872-55B9-E53C-51EFB92A17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D4D3D3A6-F8F1-5640-FCBD-4170A081E6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1341D101-1EE5-AF33-A374-B8689DB7CD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EBF20-7471-4F20-83D1-94149E980C3E}" type="slidenum">
              <a:rPr lang="en-PK" smtClean="0"/>
              <a:t>‹#›</a:t>
            </a:fld>
            <a:endParaRPr lang="en-PK"/>
          </a:p>
        </p:txBody>
      </p:sp>
    </p:spTree>
    <p:extLst>
      <p:ext uri="{BB962C8B-B14F-4D97-AF65-F5344CB8AC3E}">
        <p14:creationId xmlns:p14="http://schemas.microsoft.com/office/powerpoint/2010/main" val="1305670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5FE4-0686-5EF5-BAB4-FDF0E29C9182}"/>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Computer Networks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Switching</a:t>
            </a:r>
            <a:endParaRPr lang="en-PK"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EC743AF-1AEC-B7C5-B51A-6C28DC96A03C}"/>
              </a:ext>
            </a:extLst>
          </p:cNvPr>
          <p:cNvSpPr>
            <a:spLocks noGrp="1"/>
          </p:cNvSpPr>
          <p:nvPr>
            <p:ph type="subTitle" idx="1"/>
          </p:nvPr>
        </p:nvSpPr>
        <p:spPr/>
        <p:txBody>
          <a:bodyPr/>
          <a:lstStyle/>
          <a:p>
            <a:r>
              <a:rPr lang="en-US" dirty="0"/>
              <a:t>Configuration</a:t>
            </a:r>
          </a:p>
          <a:p>
            <a:endParaRPr lang="en-PK" dirty="0"/>
          </a:p>
        </p:txBody>
      </p:sp>
    </p:spTree>
    <p:extLst>
      <p:ext uri="{BB962C8B-B14F-4D97-AF65-F5344CB8AC3E}">
        <p14:creationId xmlns:p14="http://schemas.microsoft.com/office/powerpoint/2010/main" val="2762156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10E39F-FFBF-6AC0-E722-E28B2C0F9916}"/>
              </a:ext>
            </a:extLst>
          </p:cNvPr>
          <p:cNvSpPr>
            <a:spLocks noGrp="1"/>
          </p:cNvSpPr>
          <p:nvPr>
            <p:ph idx="1"/>
          </p:nvPr>
        </p:nvSpPr>
        <p:spPr/>
        <p:txBody>
          <a:bodyPr/>
          <a:lstStyle/>
          <a:p>
            <a:r>
              <a:rPr lang="en-US" b="0" i="0" dirty="0">
                <a:solidFill>
                  <a:srgbClr val="0D0D0D"/>
                </a:solidFill>
                <a:effectLst/>
                <a:highlight>
                  <a:srgbClr val="FFFFFF"/>
                </a:highlight>
                <a:latin typeface="Söhne"/>
              </a:rPr>
              <a:t>User exec mode allows basic operations like viewing system information, while privileged exec mode enables configuration changes and access to all commands in a network switch.</a:t>
            </a:r>
            <a:endParaRPr lang="en-PK" dirty="0"/>
          </a:p>
        </p:txBody>
      </p:sp>
    </p:spTree>
    <p:extLst>
      <p:ext uri="{BB962C8B-B14F-4D97-AF65-F5344CB8AC3E}">
        <p14:creationId xmlns:p14="http://schemas.microsoft.com/office/powerpoint/2010/main" val="424279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5A23DE90-DB92-025A-C359-2DEACEE6AE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929" y="2076402"/>
            <a:ext cx="8718487" cy="4352925"/>
          </a:xfrm>
        </p:spPr>
      </p:pic>
      <p:sp>
        <p:nvSpPr>
          <p:cNvPr id="2" name="Title 1">
            <a:extLst>
              <a:ext uri="{FF2B5EF4-FFF2-40B4-BE49-F238E27FC236}">
                <a16:creationId xmlns:a16="http://schemas.microsoft.com/office/drawing/2014/main" id="{29D0D5B6-F993-74E0-1AE1-053106DBEAF6}"/>
              </a:ext>
            </a:extLst>
          </p:cNvPr>
          <p:cNvSpPr>
            <a:spLocks noGrp="1"/>
          </p:cNvSpPr>
          <p:nvPr>
            <p:ph type="title"/>
          </p:nvPr>
        </p:nvSpPr>
        <p:spPr>
          <a:xfrm>
            <a:off x="838200" y="365125"/>
            <a:ext cx="10515600" cy="1325563"/>
          </a:xfrm>
        </p:spPr>
        <p:txBody>
          <a:bodyPr/>
          <a:lstStyle/>
          <a:p>
            <a:pPr algn="ctr"/>
            <a:r>
              <a:rPr lang="en-US" dirty="0">
                <a:latin typeface="Times New Roman" panose="02020603050405020304" pitchFamily="18" charset="0"/>
                <a:cs typeface="Times New Roman" panose="02020603050405020304" pitchFamily="18" charset="0"/>
              </a:rPr>
              <a:t>Default running configuration</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273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F96184C9-D96F-9811-678D-214AE5102D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378" y="1252537"/>
            <a:ext cx="9053466" cy="4352925"/>
          </a:xfrm>
        </p:spPr>
      </p:pic>
    </p:spTree>
    <p:extLst>
      <p:ext uri="{BB962C8B-B14F-4D97-AF65-F5344CB8AC3E}">
        <p14:creationId xmlns:p14="http://schemas.microsoft.com/office/powerpoint/2010/main" val="405361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1CC0-D627-2612-18AC-9D273B3227CA}"/>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23BFE3A0-F5FD-6783-2922-764D40F0A3A1}"/>
              </a:ext>
            </a:extLst>
          </p:cNvPr>
          <p:cNvSpPr>
            <a:spLocks noGrp="1"/>
          </p:cNvSpPr>
          <p:nvPr>
            <p:ph idx="1"/>
          </p:nvPr>
        </p:nvSpPr>
        <p:spPr/>
        <p:txBody>
          <a:bodyPr/>
          <a:lstStyle/>
          <a:p>
            <a:r>
              <a:rPr lang="en-US" b="0" i="0" dirty="0">
                <a:solidFill>
                  <a:srgbClr val="0D0D0D"/>
                </a:solidFill>
                <a:effectLst/>
                <a:highlight>
                  <a:srgbClr val="FFFFFF"/>
                </a:highlight>
                <a:latin typeface="Söhne"/>
              </a:rPr>
              <a:t>The "show running-config" command displays the current configuration of a network device, including active settings and parameters.</a:t>
            </a:r>
          </a:p>
          <a:p>
            <a:r>
              <a:rPr lang="en-US" b="0" i="0" dirty="0">
                <a:solidFill>
                  <a:srgbClr val="0D0D0D"/>
                </a:solidFill>
                <a:effectLst/>
                <a:highlight>
                  <a:srgbClr val="FFFFFF"/>
                </a:highlight>
                <a:latin typeface="Söhne"/>
              </a:rPr>
              <a:t>The "show interface" command provides detailed information about the status and configuration of network interfaces on a device, including traffic statistics, error counts, and interface settings.</a:t>
            </a:r>
          </a:p>
          <a:p>
            <a:r>
              <a:rPr lang="en-US" b="0" i="0" dirty="0">
                <a:solidFill>
                  <a:srgbClr val="0D0D0D"/>
                </a:solidFill>
                <a:effectLst/>
                <a:highlight>
                  <a:srgbClr val="FFFFFF"/>
                </a:highlight>
                <a:latin typeface="Söhne"/>
              </a:rPr>
              <a:t>The "show </a:t>
            </a:r>
            <a:r>
              <a:rPr lang="en-US" b="0" i="0" dirty="0" err="1">
                <a:solidFill>
                  <a:srgbClr val="0D0D0D"/>
                </a:solidFill>
                <a:effectLst/>
                <a:highlight>
                  <a:srgbClr val="FFFFFF"/>
                </a:highlight>
                <a:latin typeface="Söhne"/>
              </a:rPr>
              <a:t>vlan</a:t>
            </a:r>
            <a:r>
              <a:rPr lang="en-US" b="0" i="0" dirty="0">
                <a:solidFill>
                  <a:srgbClr val="0D0D0D"/>
                </a:solidFill>
                <a:effectLst/>
                <a:highlight>
                  <a:srgbClr val="FFFFFF"/>
                </a:highlight>
                <a:latin typeface="Söhne"/>
              </a:rPr>
              <a:t>" command is used to display information about VLAN (Virtual Local Area Network) configurations on a network switch. It shows which VLANs exist, their assigned ports, and their associated VLAN IDs. </a:t>
            </a:r>
            <a:endParaRPr lang="en-PK" dirty="0"/>
          </a:p>
        </p:txBody>
      </p:sp>
    </p:spTree>
    <p:extLst>
      <p:ext uri="{BB962C8B-B14F-4D97-AF65-F5344CB8AC3E}">
        <p14:creationId xmlns:p14="http://schemas.microsoft.com/office/powerpoint/2010/main" val="296597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EC1B-ED6C-9CD6-FD35-74595214611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077057E7-F1EE-4F6D-6E30-B47270A2E3FD}"/>
              </a:ext>
            </a:extLst>
          </p:cNvPr>
          <p:cNvSpPr>
            <a:spLocks noGrp="1"/>
          </p:cNvSpPr>
          <p:nvPr>
            <p:ph idx="1"/>
          </p:nvPr>
        </p:nvSpPr>
        <p:spPr/>
        <p:txBody>
          <a:bodyPr/>
          <a:lstStyle/>
          <a:p>
            <a:r>
              <a:rPr lang="en-US" b="0" i="0" dirty="0">
                <a:solidFill>
                  <a:srgbClr val="0D0D0D"/>
                </a:solidFill>
                <a:effectLst/>
                <a:highlight>
                  <a:srgbClr val="FFFFFF"/>
                </a:highlight>
                <a:latin typeface="Söhne"/>
              </a:rPr>
              <a:t>The "show flash" command is used to display information about the contents of the flash memory on a network device, such as a router or a switch. It provides details about the files stored in flash memory, including their names, sizes, and types.</a:t>
            </a:r>
          </a:p>
          <a:p>
            <a:r>
              <a:rPr lang="en-US" b="0" i="0" dirty="0">
                <a:solidFill>
                  <a:srgbClr val="0D0D0D"/>
                </a:solidFill>
                <a:effectLst/>
                <a:highlight>
                  <a:srgbClr val="FFFFFF"/>
                </a:highlight>
                <a:latin typeface="Söhne"/>
              </a:rPr>
              <a:t>The "show version" command provides essential information about the hardware, software, and configuration of a network device, such as a router or a switch. It typically includes details like the device model, firmware version, system uptime, hardware serial numbers, and licensing information.</a:t>
            </a:r>
          </a:p>
          <a:p>
            <a:endParaRPr lang="en-PK" dirty="0"/>
          </a:p>
        </p:txBody>
      </p:sp>
    </p:spTree>
    <p:extLst>
      <p:ext uri="{BB962C8B-B14F-4D97-AF65-F5344CB8AC3E}">
        <p14:creationId xmlns:p14="http://schemas.microsoft.com/office/powerpoint/2010/main" val="3078606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87C68CD-B558-356F-83C6-09D2C8080F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6002" y="1415500"/>
            <a:ext cx="8899557" cy="4352925"/>
          </a:xfrm>
        </p:spPr>
      </p:pic>
    </p:spTree>
    <p:extLst>
      <p:ext uri="{BB962C8B-B14F-4D97-AF65-F5344CB8AC3E}">
        <p14:creationId xmlns:p14="http://schemas.microsoft.com/office/powerpoint/2010/main" val="114732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6326B3A8-A17D-6CF0-CE24-83DE839118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2751" y="1252538"/>
            <a:ext cx="8799969" cy="4352925"/>
          </a:xfrm>
        </p:spPr>
      </p:pic>
    </p:spTree>
    <p:extLst>
      <p:ext uri="{BB962C8B-B14F-4D97-AF65-F5344CB8AC3E}">
        <p14:creationId xmlns:p14="http://schemas.microsoft.com/office/powerpoint/2010/main" val="1920918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4895533-99DA-527A-FBAB-5C183C7C83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090" y="2003975"/>
            <a:ext cx="8519310" cy="4352925"/>
          </a:xfrm>
        </p:spPr>
      </p:pic>
      <p:sp>
        <p:nvSpPr>
          <p:cNvPr id="2" name="Title 1">
            <a:extLst>
              <a:ext uri="{FF2B5EF4-FFF2-40B4-BE49-F238E27FC236}">
                <a16:creationId xmlns:a16="http://schemas.microsoft.com/office/drawing/2014/main" id="{91ADEE59-B619-F6A9-8AF9-177A3539EF5A}"/>
              </a:ext>
            </a:extLst>
          </p:cNvPr>
          <p:cNvSpPr>
            <a:spLocks noGrp="1"/>
          </p:cNvSpPr>
          <p:nvPr>
            <p:ph type="title"/>
          </p:nvPr>
        </p:nvSpPr>
        <p:spPr>
          <a:xfrm>
            <a:off x="838200" y="365125"/>
            <a:ext cx="10515600" cy="1325563"/>
          </a:xfrm>
        </p:spPr>
        <p:txBody>
          <a:bodyPr/>
          <a:lstStyle/>
          <a:p>
            <a:pPr algn="ctr"/>
            <a:r>
              <a:rPr lang="en-US" dirty="0">
                <a:latin typeface="Times New Roman" panose="02020603050405020304" pitchFamily="18" charset="0"/>
                <a:cs typeface="Times New Roman" panose="02020603050405020304" pitchFamily="18" charset="0"/>
              </a:rPr>
              <a:t>Reset switch configuration</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993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DA1D5B0-0C8C-B4DC-CDE8-35F4FFE582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1149" y="1451714"/>
            <a:ext cx="9587620" cy="4352925"/>
          </a:xfrm>
        </p:spPr>
      </p:pic>
    </p:spTree>
    <p:extLst>
      <p:ext uri="{BB962C8B-B14F-4D97-AF65-F5344CB8AC3E}">
        <p14:creationId xmlns:p14="http://schemas.microsoft.com/office/powerpoint/2010/main" val="3381079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0816F6A4-8119-5473-EAFD-5E39B5F3D0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255" y="1252538"/>
            <a:ext cx="9125894" cy="4352925"/>
          </a:xfrm>
        </p:spPr>
      </p:pic>
    </p:spTree>
    <p:extLst>
      <p:ext uri="{BB962C8B-B14F-4D97-AF65-F5344CB8AC3E}">
        <p14:creationId xmlns:p14="http://schemas.microsoft.com/office/powerpoint/2010/main" val="432102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E435-F22F-D361-F906-AFFE0333C91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Cisco Packet Tracer </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A7C7D3-7847-7233-0D54-BD729410B03B}"/>
              </a:ext>
            </a:extLst>
          </p:cNvPr>
          <p:cNvSpPr>
            <a:spLocks noGrp="1"/>
          </p:cNvSpPr>
          <p:nvPr>
            <p:ph idx="1"/>
          </p:nvPr>
        </p:nvSpPr>
        <p:spPr/>
        <p:txBody>
          <a:bodyPr>
            <a:normAutofit/>
          </a:bodyPr>
          <a:lstStyle/>
          <a:p>
            <a:pPr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Cisco Packet Tracer is a network simulation tool developed by Cisco Systems. It is designed for students, educators, and professionals to simulate network configurations, troubleshoot network problems, and experiment with network behavior in a virtual environment. Packet Tracer allows users to create network topologies, configure routers, switches, and other networking devices, and observe how data packets flow through the network. It supports various networking technologies and protocols commonly used in Cisco networking environments, providing a hands-on learning experience for networking concepts and skills.</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7569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E903B6F-EE14-F947-82C8-C506D604F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057" y="1388340"/>
            <a:ext cx="9587620" cy="4352925"/>
          </a:xfrm>
        </p:spPr>
      </p:pic>
    </p:spTree>
    <p:extLst>
      <p:ext uri="{BB962C8B-B14F-4D97-AF65-F5344CB8AC3E}">
        <p14:creationId xmlns:p14="http://schemas.microsoft.com/office/powerpoint/2010/main" val="282329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68AC9178-5918-E8A3-8B07-90D0973587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399" y="1252538"/>
            <a:ext cx="9370337" cy="4352925"/>
          </a:xfrm>
        </p:spPr>
      </p:pic>
    </p:spTree>
    <p:extLst>
      <p:ext uri="{BB962C8B-B14F-4D97-AF65-F5344CB8AC3E}">
        <p14:creationId xmlns:p14="http://schemas.microsoft.com/office/powerpoint/2010/main" val="1154216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7910F6AB-F0E3-2C94-124C-D08846412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8185" y="1252538"/>
            <a:ext cx="9542353" cy="4352925"/>
          </a:xfrm>
        </p:spPr>
      </p:pic>
    </p:spTree>
    <p:extLst>
      <p:ext uri="{BB962C8B-B14F-4D97-AF65-F5344CB8AC3E}">
        <p14:creationId xmlns:p14="http://schemas.microsoft.com/office/powerpoint/2010/main" val="1853045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0A8A823C-9B6B-4658-47D8-21C3A99E18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347" y="1252538"/>
            <a:ext cx="9687207" cy="4352925"/>
          </a:xfrm>
        </p:spPr>
      </p:pic>
    </p:spTree>
    <p:extLst>
      <p:ext uri="{BB962C8B-B14F-4D97-AF65-F5344CB8AC3E}">
        <p14:creationId xmlns:p14="http://schemas.microsoft.com/office/powerpoint/2010/main" val="4032881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43FB0634-506C-D1C0-F491-319733693D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4645" y="1252538"/>
            <a:ext cx="9089679" cy="4352925"/>
          </a:xfrm>
        </p:spPr>
      </p:pic>
    </p:spTree>
    <p:extLst>
      <p:ext uri="{BB962C8B-B14F-4D97-AF65-F5344CB8AC3E}">
        <p14:creationId xmlns:p14="http://schemas.microsoft.com/office/powerpoint/2010/main" val="69264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FC660DB-3E1D-7B3F-F3B4-36DD562ADA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887" y="1252538"/>
            <a:ext cx="9551406" cy="4352925"/>
          </a:xfrm>
        </p:spPr>
      </p:pic>
    </p:spTree>
    <p:extLst>
      <p:ext uri="{BB962C8B-B14F-4D97-AF65-F5344CB8AC3E}">
        <p14:creationId xmlns:p14="http://schemas.microsoft.com/office/powerpoint/2010/main" val="3610669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F538176C-362F-B23B-25B2-CC6CD0D4B3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202" y="1949655"/>
            <a:ext cx="9524246" cy="4352925"/>
          </a:xfrm>
        </p:spPr>
      </p:pic>
      <p:sp>
        <p:nvSpPr>
          <p:cNvPr id="2" name="Title 1">
            <a:extLst>
              <a:ext uri="{FF2B5EF4-FFF2-40B4-BE49-F238E27FC236}">
                <a16:creationId xmlns:a16="http://schemas.microsoft.com/office/drawing/2014/main" id="{F46E489F-4EFC-0D21-3F4B-C5A321DAC315}"/>
              </a:ext>
            </a:extLst>
          </p:cNvPr>
          <p:cNvSpPr>
            <a:spLocks noGrp="1"/>
          </p:cNvSpPr>
          <p:nvPr>
            <p:ph type="title"/>
          </p:nvPr>
        </p:nvSpPr>
        <p:spPr>
          <a:xfrm>
            <a:off x="838200" y="365125"/>
            <a:ext cx="10515600" cy="1325563"/>
          </a:xfrm>
        </p:spPr>
        <p:txBody>
          <a:bodyPr/>
          <a:lstStyle/>
          <a:p>
            <a:pPr algn="ctr"/>
            <a:r>
              <a:rPr lang="en-US" dirty="0">
                <a:latin typeface="Times New Roman" panose="02020603050405020304" pitchFamily="18" charset="0"/>
                <a:cs typeface="Times New Roman" panose="02020603050405020304" pitchFamily="18" charset="0"/>
              </a:rPr>
              <a:t>Port Security</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5247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B14D482-D327-54C9-696C-7FF75DE1B5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347" y="1252538"/>
            <a:ext cx="9506138" cy="4352925"/>
          </a:xfrm>
        </p:spPr>
      </p:pic>
    </p:spTree>
    <p:extLst>
      <p:ext uri="{BB962C8B-B14F-4D97-AF65-F5344CB8AC3E}">
        <p14:creationId xmlns:p14="http://schemas.microsoft.com/office/powerpoint/2010/main" val="422170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6E9A0B88-5E5C-152D-E8AD-4CFDB44038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9912" y="1949655"/>
            <a:ext cx="9044412" cy="4352925"/>
          </a:xfrm>
        </p:spPr>
      </p:pic>
      <p:sp>
        <p:nvSpPr>
          <p:cNvPr id="2" name="Title 1">
            <a:extLst>
              <a:ext uri="{FF2B5EF4-FFF2-40B4-BE49-F238E27FC236}">
                <a16:creationId xmlns:a16="http://schemas.microsoft.com/office/drawing/2014/main" id="{461A27FE-ACB9-C135-52B5-09BF05B621FC}"/>
              </a:ext>
            </a:extLst>
          </p:cNvPr>
          <p:cNvSpPr>
            <a:spLocks noGrp="1"/>
          </p:cNvSpPr>
          <p:nvPr>
            <p:ph type="title"/>
          </p:nvPr>
        </p:nvSpPr>
        <p:spPr>
          <a:xfrm>
            <a:off x="838200" y="365125"/>
            <a:ext cx="10515600" cy="1325563"/>
          </a:xfrm>
        </p:spPr>
        <p:txBody>
          <a:bodyPr/>
          <a:lstStyle/>
          <a:p>
            <a:pPr algn="ctr"/>
            <a:r>
              <a:rPr lang="en-US" dirty="0">
                <a:latin typeface="Times New Roman" panose="02020603050405020304" pitchFamily="18" charset="0"/>
                <a:cs typeface="Times New Roman" panose="02020603050405020304" pitchFamily="18" charset="0"/>
              </a:rPr>
              <a:t>Adding &amp; moving switches to the network</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291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68B091E4-BBB0-EC56-7EFA-7D559F68CB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812" y="1252538"/>
            <a:ext cx="10058400" cy="4352925"/>
          </a:xfrm>
        </p:spPr>
      </p:pic>
    </p:spTree>
    <p:extLst>
      <p:ext uri="{BB962C8B-B14F-4D97-AF65-F5344CB8AC3E}">
        <p14:creationId xmlns:p14="http://schemas.microsoft.com/office/powerpoint/2010/main" val="2332885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57F1EB6E-01BE-5DAA-FA7C-83BF79A31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453" y="1940602"/>
            <a:ext cx="9044412" cy="4352925"/>
          </a:xfrm>
        </p:spPr>
      </p:pic>
      <p:sp>
        <p:nvSpPr>
          <p:cNvPr id="2" name="Title 1">
            <a:extLst>
              <a:ext uri="{FF2B5EF4-FFF2-40B4-BE49-F238E27FC236}">
                <a16:creationId xmlns:a16="http://schemas.microsoft.com/office/drawing/2014/main" id="{C29683BD-2344-1537-310C-95CD60B45BEF}"/>
              </a:ext>
            </a:extLst>
          </p:cNvPr>
          <p:cNvSpPr>
            <a:spLocks noGrp="1"/>
          </p:cNvSpPr>
          <p:nvPr>
            <p:ph type="title"/>
          </p:nvPr>
        </p:nvSpPr>
        <p:spPr>
          <a:xfrm>
            <a:off x="838200" y="365125"/>
            <a:ext cx="10515600" cy="1325563"/>
          </a:xfrm>
        </p:spPr>
        <p:txBody>
          <a:bodyPr/>
          <a:lstStyle/>
          <a:p>
            <a:pPr algn="ctr"/>
            <a:r>
              <a:rPr lang="en-US" dirty="0">
                <a:latin typeface="Times New Roman" panose="02020603050405020304" pitchFamily="18" charset="0"/>
                <a:cs typeface="Times New Roman" panose="02020603050405020304" pitchFamily="18" charset="0"/>
              </a:rPr>
              <a:t>Switch configuration</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476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DFAACB2-351F-E323-8665-49BB97F35C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0737" y="1252538"/>
            <a:ext cx="8926716" cy="4352925"/>
          </a:xfrm>
        </p:spPr>
      </p:pic>
    </p:spTree>
    <p:extLst>
      <p:ext uri="{BB962C8B-B14F-4D97-AF65-F5344CB8AC3E}">
        <p14:creationId xmlns:p14="http://schemas.microsoft.com/office/powerpoint/2010/main" val="557306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E8617AF4-92B5-09D8-BBFB-4117D97820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8966" y="2058296"/>
            <a:ext cx="8908609" cy="4352925"/>
          </a:xfrm>
        </p:spPr>
      </p:pic>
      <p:sp>
        <p:nvSpPr>
          <p:cNvPr id="2" name="Title 1">
            <a:extLst>
              <a:ext uri="{FF2B5EF4-FFF2-40B4-BE49-F238E27FC236}">
                <a16:creationId xmlns:a16="http://schemas.microsoft.com/office/drawing/2014/main" id="{75C7410B-8F28-70A1-1DCF-61B52DFA796E}"/>
              </a:ext>
            </a:extLst>
          </p:cNvPr>
          <p:cNvSpPr>
            <a:spLocks noGrp="1"/>
          </p:cNvSpPr>
          <p:nvPr>
            <p:ph type="title"/>
          </p:nvPr>
        </p:nvSpPr>
        <p:spPr>
          <a:xfrm>
            <a:off x="838200" y="365125"/>
            <a:ext cx="10515600" cy="1325563"/>
          </a:xfrm>
        </p:spPr>
        <p:txBody>
          <a:bodyPr/>
          <a:lstStyle/>
          <a:p>
            <a:pPr algn="ctr"/>
            <a:r>
              <a:rPr lang="en-US" dirty="0">
                <a:latin typeface="Times New Roman" panose="02020603050405020304" pitchFamily="18" charset="0"/>
                <a:cs typeface="Times New Roman" panose="02020603050405020304" pitchFamily="18" charset="0"/>
              </a:rPr>
              <a:t>Managing switch operation</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993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E9209D5-C3D8-A163-EF0F-19435EB528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1149" y="1940601"/>
            <a:ext cx="9153054" cy="4352925"/>
          </a:xfrm>
        </p:spPr>
      </p:pic>
      <p:sp>
        <p:nvSpPr>
          <p:cNvPr id="2" name="Title 1">
            <a:extLst>
              <a:ext uri="{FF2B5EF4-FFF2-40B4-BE49-F238E27FC236}">
                <a16:creationId xmlns:a16="http://schemas.microsoft.com/office/drawing/2014/main" id="{8ED203AD-E367-DEBC-CAD9-3853A773EDB1}"/>
              </a:ext>
            </a:extLst>
          </p:cNvPr>
          <p:cNvSpPr>
            <a:spLocks noGrp="1"/>
          </p:cNvSpPr>
          <p:nvPr>
            <p:ph type="title"/>
          </p:nvPr>
        </p:nvSpPr>
        <p:spPr>
          <a:xfrm>
            <a:off x="838200" y="365125"/>
            <a:ext cx="10515600" cy="1325563"/>
          </a:xfrm>
        </p:spPr>
        <p:txBody>
          <a:bodyPr/>
          <a:lstStyle/>
          <a:p>
            <a:pPr algn="ctr"/>
            <a:r>
              <a:rPr lang="en-US" dirty="0">
                <a:latin typeface="Times New Roman" panose="02020603050405020304" pitchFamily="18" charset="0"/>
                <a:cs typeface="Times New Roman" panose="02020603050405020304" pitchFamily="18" charset="0"/>
              </a:rPr>
              <a:t>Password Recovery</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0269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CB3E4FA-001C-873F-FD73-A54BC96783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095" y="1252538"/>
            <a:ext cx="8926717" cy="4352925"/>
          </a:xfrm>
        </p:spPr>
      </p:pic>
    </p:spTree>
    <p:extLst>
      <p:ext uri="{BB962C8B-B14F-4D97-AF65-F5344CB8AC3E}">
        <p14:creationId xmlns:p14="http://schemas.microsoft.com/office/powerpoint/2010/main" val="2278290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352DF21-7697-A22A-576A-335D4F028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560" y="995881"/>
            <a:ext cx="9361284" cy="4707801"/>
          </a:xfrm>
        </p:spPr>
      </p:pic>
    </p:spTree>
    <p:extLst>
      <p:ext uri="{BB962C8B-B14F-4D97-AF65-F5344CB8AC3E}">
        <p14:creationId xmlns:p14="http://schemas.microsoft.com/office/powerpoint/2010/main" val="4066684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F49361FC-EAD7-1CAE-01B0-2D9335C258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163" y="1252538"/>
            <a:ext cx="8890503" cy="4352925"/>
          </a:xfrm>
        </p:spPr>
      </p:pic>
    </p:spTree>
    <p:extLst>
      <p:ext uri="{BB962C8B-B14F-4D97-AF65-F5344CB8AC3E}">
        <p14:creationId xmlns:p14="http://schemas.microsoft.com/office/powerpoint/2010/main" val="1651399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1E129D5A-C1EA-0164-3E50-3EC4295CC9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3699" y="1252538"/>
            <a:ext cx="8981038" cy="4352925"/>
          </a:xfrm>
        </p:spPr>
      </p:pic>
    </p:spTree>
    <p:extLst>
      <p:ext uri="{BB962C8B-B14F-4D97-AF65-F5344CB8AC3E}">
        <p14:creationId xmlns:p14="http://schemas.microsoft.com/office/powerpoint/2010/main" val="1456711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DE59-C029-42F6-EEBD-55DB4C1F4D58}"/>
              </a:ext>
            </a:extLst>
          </p:cNvPr>
          <p:cNvSpPr>
            <a:spLocks noGrp="1"/>
          </p:cNvSpPr>
          <p:nvPr>
            <p:ph type="title"/>
          </p:nvPr>
        </p:nvSpPr>
        <p:spPr/>
        <p:txBody>
          <a:bodyPr>
            <a:normAutofit fontScale="90000"/>
          </a:bodyPr>
          <a:lstStyle/>
          <a:p>
            <a:br>
              <a:rPr lang="en-US" b="1" i="0" dirty="0">
                <a:solidFill>
                  <a:srgbClr val="273239"/>
                </a:solidFill>
                <a:effectLst/>
                <a:highlight>
                  <a:srgbClr val="FFFFFF"/>
                </a:highlight>
                <a:latin typeface="Source Sans 3"/>
              </a:rPr>
            </a:br>
            <a:r>
              <a:rPr lang="en-US" b="1" i="0" dirty="0">
                <a:solidFill>
                  <a:srgbClr val="273239"/>
                </a:solidFill>
                <a:effectLst/>
                <a:highlight>
                  <a:srgbClr val="FFFFFF"/>
                </a:highlight>
                <a:latin typeface="Source Sans 3"/>
              </a:rPr>
              <a:t>Basic Switch Configuration in Cisco</a:t>
            </a:r>
            <a:br>
              <a:rPr lang="en-US" b="1" i="0" dirty="0">
                <a:solidFill>
                  <a:srgbClr val="273239"/>
                </a:solidFill>
                <a:effectLst/>
                <a:highlight>
                  <a:srgbClr val="FFFFFF"/>
                </a:highlight>
                <a:latin typeface="Source Sans 3"/>
              </a:rPr>
            </a:br>
            <a:br>
              <a:rPr lang="en-PK" dirty="0"/>
            </a:br>
            <a:endParaRPr lang="en-PK" dirty="0"/>
          </a:p>
        </p:txBody>
      </p:sp>
      <p:sp>
        <p:nvSpPr>
          <p:cNvPr id="3" name="Content Placeholder 2">
            <a:extLst>
              <a:ext uri="{FF2B5EF4-FFF2-40B4-BE49-F238E27FC236}">
                <a16:creationId xmlns:a16="http://schemas.microsoft.com/office/drawing/2014/main" id="{8DD7641A-A514-97CE-5FB0-AC53D0515348}"/>
              </a:ext>
            </a:extLst>
          </p:cNvPr>
          <p:cNvSpPr>
            <a:spLocks noGrp="1"/>
          </p:cNvSpPr>
          <p:nvPr>
            <p:ph idx="1"/>
          </p:nvPr>
        </p:nvSpPr>
        <p:spPr/>
        <p:txBody>
          <a:bodyPr/>
          <a:lstStyle/>
          <a:p>
            <a:r>
              <a:rPr lang="en-US" b="1" i="0" dirty="0">
                <a:solidFill>
                  <a:srgbClr val="273239"/>
                </a:solidFill>
                <a:effectLst/>
                <a:highlight>
                  <a:srgbClr val="FFFFFF"/>
                </a:highlight>
                <a:latin typeface="Nunito" pitchFamily="2" charset="0"/>
              </a:rPr>
              <a:t>Steps to Configure the Switch: </a:t>
            </a:r>
          </a:p>
          <a:p>
            <a:r>
              <a:rPr lang="en-US" b="1" i="0" dirty="0">
                <a:solidFill>
                  <a:srgbClr val="273239"/>
                </a:solidFill>
                <a:effectLst/>
                <a:highlight>
                  <a:srgbClr val="FFFFFF"/>
                </a:highlight>
                <a:latin typeface="Nunito" pitchFamily="2" charset="0"/>
              </a:rPr>
              <a:t>Step 1. </a:t>
            </a:r>
            <a:r>
              <a:rPr lang="en-US" b="0" i="0" dirty="0">
                <a:solidFill>
                  <a:srgbClr val="273239"/>
                </a:solidFill>
                <a:effectLst/>
                <a:highlight>
                  <a:srgbClr val="FFFFFF"/>
                </a:highlight>
                <a:latin typeface="Nunito" pitchFamily="2" charset="0"/>
              </a:rPr>
              <a:t>Open the packet tracer desktop and take a switch (PT-Switch) from the devices.</a:t>
            </a:r>
          </a:p>
          <a:p>
            <a:endParaRPr lang="en-PK" dirty="0"/>
          </a:p>
        </p:txBody>
      </p:sp>
      <p:pic>
        <p:nvPicPr>
          <p:cNvPr id="6" name="Picture 5">
            <a:extLst>
              <a:ext uri="{FF2B5EF4-FFF2-40B4-BE49-F238E27FC236}">
                <a16:creationId xmlns:a16="http://schemas.microsoft.com/office/drawing/2014/main" id="{25592503-C8CC-4B94-979D-7B32604E2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60" y="3727150"/>
            <a:ext cx="2476500" cy="1304925"/>
          </a:xfrm>
          <a:prstGeom prst="rect">
            <a:avLst/>
          </a:prstGeom>
        </p:spPr>
      </p:pic>
    </p:spTree>
    <p:extLst>
      <p:ext uri="{BB962C8B-B14F-4D97-AF65-F5344CB8AC3E}">
        <p14:creationId xmlns:p14="http://schemas.microsoft.com/office/powerpoint/2010/main" val="1925560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535A-70C8-7B15-F2EA-84F7C0AC3D88}"/>
              </a:ext>
            </a:extLst>
          </p:cNvPr>
          <p:cNvSpPr>
            <a:spLocks noGrp="1"/>
          </p:cNvSpPr>
          <p:nvPr>
            <p:ph type="title"/>
          </p:nvPr>
        </p:nvSpPr>
        <p:spPr/>
        <p:txBody>
          <a:bodyPr/>
          <a:lstStyle/>
          <a:p>
            <a:r>
              <a:rPr lang="en-US" b="1" i="0" dirty="0">
                <a:solidFill>
                  <a:srgbClr val="273239"/>
                </a:solidFill>
                <a:effectLst/>
                <a:highlight>
                  <a:srgbClr val="FFFFFF"/>
                </a:highlight>
                <a:latin typeface="Nunito" pitchFamily="2" charset="0"/>
              </a:rPr>
              <a:t>Step 2:</a:t>
            </a:r>
            <a:r>
              <a:rPr lang="en-US" b="0" i="0" dirty="0">
                <a:solidFill>
                  <a:srgbClr val="273239"/>
                </a:solidFill>
                <a:effectLst/>
                <a:highlight>
                  <a:srgbClr val="FFFFFF"/>
                </a:highlight>
                <a:latin typeface="Nunito" pitchFamily="2" charset="0"/>
              </a:rPr>
              <a:t> Configure the Host name of the swicth0.</a:t>
            </a:r>
            <a:endParaRPr lang="en-PK" dirty="0"/>
          </a:p>
        </p:txBody>
      </p:sp>
      <p:sp>
        <p:nvSpPr>
          <p:cNvPr id="3" name="Content Placeholder 2">
            <a:extLst>
              <a:ext uri="{FF2B5EF4-FFF2-40B4-BE49-F238E27FC236}">
                <a16:creationId xmlns:a16="http://schemas.microsoft.com/office/drawing/2014/main" id="{174E3214-00A8-85BB-3EB3-4768FA5ABEA5}"/>
              </a:ext>
            </a:extLst>
          </p:cNvPr>
          <p:cNvSpPr>
            <a:spLocks noGrp="1"/>
          </p:cNvSpPr>
          <p:nvPr>
            <p:ph idx="1"/>
          </p:nvPr>
        </p:nvSpPr>
        <p:spPr/>
        <p:txBody>
          <a:bodyPr/>
          <a:lstStyle/>
          <a:p>
            <a:pPr algn="just" fontAlgn="base">
              <a:buFont typeface="Arial" panose="020B0604020202020204" pitchFamily="34" charset="0"/>
              <a:buChar char="•"/>
            </a:pPr>
            <a:r>
              <a:rPr lang="en-US" b="0" i="0" dirty="0">
                <a:solidFill>
                  <a:srgbClr val="273239"/>
                </a:solidFill>
                <a:effectLst/>
                <a:highlight>
                  <a:srgbClr val="FFFFFF"/>
                </a:highlight>
                <a:latin typeface="Nunito" pitchFamily="2" charset="0"/>
              </a:rPr>
              <a:t>Click on switch0 and go to Command Line Interface.</a:t>
            </a:r>
          </a:p>
          <a:p>
            <a:pPr algn="just"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Then change the hostname to “</a:t>
            </a:r>
            <a:r>
              <a:rPr lang="en-US" b="0" i="0" dirty="0" err="1">
                <a:solidFill>
                  <a:srgbClr val="273239"/>
                </a:solidFill>
                <a:effectLst/>
                <a:highlight>
                  <a:srgbClr val="FFFFFF"/>
                </a:highlight>
                <a:latin typeface="Nunito" pitchFamily="2" charset="0"/>
              </a:rPr>
              <a:t>sh</a:t>
            </a:r>
            <a:r>
              <a:rPr lang="en-US" b="0" i="0" dirty="0">
                <a:solidFill>
                  <a:srgbClr val="273239"/>
                </a:solidFill>
                <a:effectLst/>
                <a:highlight>
                  <a:srgbClr val="FFFFFF"/>
                </a:highlight>
                <a:latin typeface="Nunito" pitchFamily="2" charset="0"/>
              </a:rPr>
              <a:t>”</a:t>
            </a:r>
          </a:p>
          <a:p>
            <a:endParaRPr lang="en-PK" dirty="0"/>
          </a:p>
        </p:txBody>
      </p:sp>
      <p:pic>
        <p:nvPicPr>
          <p:cNvPr id="9" name="Picture 8">
            <a:extLst>
              <a:ext uri="{FF2B5EF4-FFF2-40B4-BE49-F238E27FC236}">
                <a16:creationId xmlns:a16="http://schemas.microsoft.com/office/drawing/2014/main" id="{6BCA81CB-6D2B-7971-B777-93AC5B9F4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130" y="3537986"/>
            <a:ext cx="5725324" cy="1810003"/>
          </a:xfrm>
          <a:prstGeom prst="rect">
            <a:avLst/>
          </a:prstGeom>
        </p:spPr>
      </p:pic>
    </p:spTree>
    <p:extLst>
      <p:ext uri="{BB962C8B-B14F-4D97-AF65-F5344CB8AC3E}">
        <p14:creationId xmlns:p14="http://schemas.microsoft.com/office/powerpoint/2010/main" val="4239779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C8D1-845B-80CA-2CB3-28AD2D711EC6}"/>
              </a:ext>
            </a:extLst>
          </p:cNvPr>
          <p:cNvSpPr>
            <a:spLocks noGrp="1"/>
          </p:cNvSpPr>
          <p:nvPr>
            <p:ph type="title"/>
          </p:nvPr>
        </p:nvSpPr>
        <p:spPr/>
        <p:txBody>
          <a:bodyPr/>
          <a:lstStyle/>
          <a:p>
            <a:r>
              <a:rPr lang="en-US" b="1" i="0" dirty="0">
                <a:solidFill>
                  <a:srgbClr val="273239"/>
                </a:solidFill>
                <a:effectLst/>
                <a:highlight>
                  <a:srgbClr val="FFFFFF"/>
                </a:highlight>
                <a:latin typeface="Nunito" pitchFamily="2" charset="0"/>
              </a:rPr>
              <a:t>Step 3:</a:t>
            </a:r>
            <a:r>
              <a:rPr lang="en-US" b="0" i="0" dirty="0">
                <a:solidFill>
                  <a:srgbClr val="273239"/>
                </a:solidFill>
                <a:effectLst/>
                <a:highlight>
                  <a:srgbClr val="FFFFFF"/>
                </a:highlight>
                <a:latin typeface="Nunito" pitchFamily="2" charset="0"/>
              </a:rPr>
              <a:t> </a:t>
            </a:r>
            <a:endParaRPr lang="en-PK" dirty="0"/>
          </a:p>
        </p:txBody>
      </p:sp>
      <p:sp>
        <p:nvSpPr>
          <p:cNvPr id="3" name="Content Placeholder 2">
            <a:extLst>
              <a:ext uri="{FF2B5EF4-FFF2-40B4-BE49-F238E27FC236}">
                <a16:creationId xmlns:a16="http://schemas.microsoft.com/office/drawing/2014/main" id="{8BFB0455-1AF2-F348-7D48-0C4AC6C36016}"/>
              </a:ext>
            </a:extLst>
          </p:cNvPr>
          <p:cNvSpPr>
            <a:spLocks noGrp="1"/>
          </p:cNvSpPr>
          <p:nvPr>
            <p:ph idx="1"/>
          </p:nvPr>
        </p:nvSpPr>
        <p:spPr/>
        <p:txBody>
          <a:bodyPr/>
          <a:lstStyle/>
          <a:p>
            <a:r>
              <a:rPr lang="en-US" b="0" i="0" dirty="0">
                <a:solidFill>
                  <a:srgbClr val="273239"/>
                </a:solidFill>
                <a:effectLst/>
                <a:highlight>
                  <a:srgbClr val="FFFFFF"/>
                </a:highlight>
                <a:latin typeface="Nunito" pitchFamily="2" charset="0"/>
              </a:rPr>
              <a:t>Set a message of the day (MOTD) banner for the users.</a:t>
            </a:r>
          </a:p>
          <a:p>
            <a:endParaRPr lang="en-US" dirty="0">
              <a:solidFill>
                <a:srgbClr val="273239"/>
              </a:solidFill>
              <a:highlight>
                <a:srgbClr val="FFFFFF"/>
              </a:highlight>
              <a:latin typeface="Nunito" pitchFamily="2" charset="0"/>
            </a:endParaRPr>
          </a:p>
          <a:p>
            <a:endParaRPr lang="en-PK" dirty="0"/>
          </a:p>
        </p:txBody>
      </p:sp>
      <p:pic>
        <p:nvPicPr>
          <p:cNvPr id="5" name="Picture 4">
            <a:extLst>
              <a:ext uri="{FF2B5EF4-FFF2-40B4-BE49-F238E27FC236}">
                <a16:creationId xmlns:a16="http://schemas.microsoft.com/office/drawing/2014/main" id="{398403BD-1E36-F928-EF3C-93E021B45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311" y="2762157"/>
            <a:ext cx="6287377" cy="1333686"/>
          </a:xfrm>
          <a:prstGeom prst="rect">
            <a:avLst/>
          </a:prstGeom>
        </p:spPr>
      </p:pic>
    </p:spTree>
    <p:extLst>
      <p:ext uri="{BB962C8B-B14F-4D97-AF65-F5344CB8AC3E}">
        <p14:creationId xmlns:p14="http://schemas.microsoft.com/office/powerpoint/2010/main" val="643009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66261E3E-29B7-CEBC-B363-A52D3453AD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2751" y="1252538"/>
            <a:ext cx="8971985" cy="4352925"/>
          </a:xfrm>
        </p:spPr>
      </p:pic>
    </p:spTree>
    <p:extLst>
      <p:ext uri="{BB962C8B-B14F-4D97-AF65-F5344CB8AC3E}">
        <p14:creationId xmlns:p14="http://schemas.microsoft.com/office/powerpoint/2010/main" val="2698277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F0C3-D1C2-62C0-5B44-3DD912A53D77}"/>
              </a:ext>
            </a:extLst>
          </p:cNvPr>
          <p:cNvSpPr>
            <a:spLocks noGrp="1"/>
          </p:cNvSpPr>
          <p:nvPr>
            <p:ph type="title"/>
          </p:nvPr>
        </p:nvSpPr>
        <p:spPr/>
        <p:txBody>
          <a:bodyPr/>
          <a:lstStyle/>
          <a:p>
            <a:r>
              <a:rPr lang="en-US" b="1" i="0" dirty="0">
                <a:solidFill>
                  <a:srgbClr val="273239"/>
                </a:solidFill>
                <a:effectLst/>
                <a:highlight>
                  <a:srgbClr val="FFFFFF"/>
                </a:highlight>
                <a:latin typeface="Nunito" pitchFamily="2" charset="0"/>
              </a:rPr>
              <a:t>Step 4: </a:t>
            </a:r>
            <a:r>
              <a:rPr lang="en-US" b="0" i="0" dirty="0">
                <a:solidFill>
                  <a:srgbClr val="273239"/>
                </a:solidFill>
                <a:effectLst/>
                <a:highlight>
                  <a:srgbClr val="FFFFFF"/>
                </a:highlight>
                <a:latin typeface="Nunito" pitchFamily="2" charset="0"/>
              </a:rPr>
              <a:t>Set up line control password and enable secret password.</a:t>
            </a:r>
            <a:endParaRPr lang="en-PK" dirty="0"/>
          </a:p>
        </p:txBody>
      </p:sp>
      <p:sp>
        <p:nvSpPr>
          <p:cNvPr id="3" name="Content Placeholder 2">
            <a:extLst>
              <a:ext uri="{FF2B5EF4-FFF2-40B4-BE49-F238E27FC236}">
                <a16:creationId xmlns:a16="http://schemas.microsoft.com/office/drawing/2014/main" id="{A3BA300A-A7C7-5B06-B67C-457A7136EDB6}"/>
              </a:ext>
            </a:extLst>
          </p:cNvPr>
          <p:cNvSpPr>
            <a:spLocks noGrp="1"/>
          </p:cNvSpPr>
          <p:nvPr>
            <p:ph idx="1"/>
          </p:nvPr>
        </p:nvSpPr>
        <p:spPr/>
        <p:txBody>
          <a:bodyPr/>
          <a:lstStyle/>
          <a:p>
            <a:r>
              <a:rPr lang="en-US" b="0" i="0" dirty="0">
                <a:solidFill>
                  <a:srgbClr val="273239"/>
                </a:solidFill>
                <a:effectLst/>
                <a:highlight>
                  <a:srgbClr val="FFFFFF"/>
                </a:highlight>
                <a:latin typeface="Nunito" pitchFamily="2" charset="0"/>
              </a:rPr>
              <a:t>To configure the Line Control password and Enable secret follow the below commands:</a:t>
            </a:r>
          </a:p>
          <a:p>
            <a:endParaRPr lang="en-US" dirty="0">
              <a:solidFill>
                <a:srgbClr val="273239"/>
              </a:solidFill>
              <a:highlight>
                <a:srgbClr val="FFFFFF"/>
              </a:highlight>
              <a:latin typeface="Nunito" pitchFamily="2" charset="0"/>
            </a:endParaRPr>
          </a:p>
          <a:p>
            <a:endParaRPr lang="en-PK" dirty="0"/>
          </a:p>
        </p:txBody>
      </p:sp>
      <p:pic>
        <p:nvPicPr>
          <p:cNvPr id="5" name="Picture 4">
            <a:extLst>
              <a:ext uri="{FF2B5EF4-FFF2-40B4-BE49-F238E27FC236}">
                <a16:creationId xmlns:a16="http://schemas.microsoft.com/office/drawing/2014/main" id="{15CAED7C-3554-406E-E3B6-7CC672C9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261" y="3343711"/>
            <a:ext cx="5811061" cy="2524477"/>
          </a:xfrm>
          <a:prstGeom prst="rect">
            <a:avLst/>
          </a:prstGeom>
        </p:spPr>
      </p:pic>
    </p:spTree>
    <p:extLst>
      <p:ext uri="{BB962C8B-B14F-4D97-AF65-F5344CB8AC3E}">
        <p14:creationId xmlns:p14="http://schemas.microsoft.com/office/powerpoint/2010/main" val="1469764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9634-187C-3142-CF08-435AADB28E5D}"/>
              </a:ext>
            </a:extLst>
          </p:cNvPr>
          <p:cNvSpPr>
            <a:spLocks noGrp="1"/>
          </p:cNvSpPr>
          <p:nvPr>
            <p:ph type="title"/>
          </p:nvPr>
        </p:nvSpPr>
        <p:spPr/>
        <p:txBody>
          <a:bodyPr/>
          <a:lstStyle/>
          <a:p>
            <a:r>
              <a:rPr lang="en-US" b="1" i="0" dirty="0">
                <a:solidFill>
                  <a:srgbClr val="273239"/>
                </a:solidFill>
                <a:effectLst/>
                <a:highlight>
                  <a:srgbClr val="FFFFFF"/>
                </a:highlight>
                <a:latin typeface="Nunito" pitchFamily="2" charset="0"/>
              </a:rPr>
              <a:t>Step 5:</a:t>
            </a:r>
            <a:r>
              <a:rPr lang="en-US" b="0" i="0" dirty="0">
                <a:solidFill>
                  <a:srgbClr val="273239"/>
                </a:solidFill>
                <a:effectLst/>
                <a:highlight>
                  <a:srgbClr val="FFFFFF"/>
                </a:highlight>
                <a:latin typeface="Nunito" pitchFamily="2" charset="0"/>
              </a:rPr>
              <a:t> Verify the password</a:t>
            </a:r>
            <a:endParaRPr lang="en-PK" dirty="0"/>
          </a:p>
        </p:txBody>
      </p:sp>
      <p:sp>
        <p:nvSpPr>
          <p:cNvPr id="3" name="Content Placeholder 2">
            <a:extLst>
              <a:ext uri="{FF2B5EF4-FFF2-40B4-BE49-F238E27FC236}">
                <a16:creationId xmlns:a16="http://schemas.microsoft.com/office/drawing/2014/main" id="{4DBF76C4-BBB5-A238-DCFE-1EFABA06425B}"/>
              </a:ext>
            </a:extLst>
          </p:cNvPr>
          <p:cNvSpPr>
            <a:spLocks noGrp="1"/>
          </p:cNvSpPr>
          <p:nvPr>
            <p:ph idx="1"/>
          </p:nvPr>
        </p:nvSpPr>
        <p:spPr>
          <a:xfrm>
            <a:off x="838200" y="1372952"/>
            <a:ext cx="10515600" cy="4351338"/>
          </a:xfrm>
        </p:spPr>
        <p:txBody>
          <a:bodyPr>
            <a:normAutofit/>
          </a:bodyPr>
          <a:lstStyle/>
          <a:p>
            <a:pPr algn="just" fontAlgn="base">
              <a:buFont typeface="Arial" panose="020B0604020202020204" pitchFamily="34" charset="0"/>
              <a:buChar char="•"/>
            </a:pPr>
            <a:r>
              <a:rPr lang="en-US" sz="2000" b="0" i="0" dirty="0">
                <a:solidFill>
                  <a:srgbClr val="273239"/>
                </a:solidFill>
                <a:effectLst/>
                <a:highlight>
                  <a:srgbClr val="FFFFFF"/>
                </a:highlight>
                <a:latin typeface="Nunito" pitchFamily="2" charset="0"/>
              </a:rPr>
              <a:t>When you try to log in first, it will ask for the </a:t>
            </a:r>
            <a:r>
              <a:rPr lang="en-US" sz="2000" b="1" i="0" dirty="0">
                <a:solidFill>
                  <a:srgbClr val="273239"/>
                </a:solidFill>
                <a:effectLst/>
                <a:highlight>
                  <a:srgbClr val="FFFFFF"/>
                </a:highlight>
                <a:latin typeface="Nunito" pitchFamily="2" charset="0"/>
              </a:rPr>
              <a:t>line control password.</a:t>
            </a:r>
            <a:endParaRPr lang="en-US" sz="2000" b="0" i="0" dirty="0">
              <a:solidFill>
                <a:srgbClr val="273239"/>
              </a:solidFill>
              <a:effectLst/>
              <a:highlight>
                <a:srgbClr val="FFFFFF"/>
              </a:highlight>
              <a:latin typeface="Nunito" pitchFamily="2" charset="0"/>
            </a:endParaRPr>
          </a:p>
          <a:p>
            <a:pPr algn="just" fontAlgn="base">
              <a:buFont typeface="Arial" panose="020B0604020202020204" pitchFamily="34" charset="0"/>
              <a:buChar char="•"/>
            </a:pPr>
            <a:r>
              <a:rPr lang="en-US" sz="2000" b="0" i="0" dirty="0">
                <a:solidFill>
                  <a:srgbClr val="273239"/>
                </a:solidFill>
                <a:effectLst/>
                <a:highlight>
                  <a:srgbClr val="FFFFFF"/>
                </a:highlight>
                <a:latin typeface="Nunito" pitchFamily="2" charset="0"/>
              </a:rPr>
              <a:t>Then, to configure the terminal it will ask to </a:t>
            </a:r>
            <a:r>
              <a:rPr lang="en-US" sz="2000" b="1" i="0" dirty="0">
                <a:solidFill>
                  <a:srgbClr val="273239"/>
                </a:solidFill>
                <a:effectLst/>
                <a:highlight>
                  <a:srgbClr val="FFFFFF"/>
                </a:highlight>
                <a:latin typeface="Nunito" pitchFamily="2" charset="0"/>
              </a:rPr>
              <a:t>enable a secret password.</a:t>
            </a:r>
            <a:endParaRPr lang="en-US" sz="2000" b="0" i="0" dirty="0">
              <a:solidFill>
                <a:srgbClr val="273239"/>
              </a:solidFill>
              <a:effectLst/>
              <a:highlight>
                <a:srgbClr val="FFFFFF"/>
              </a:highlight>
              <a:latin typeface="Nunito" pitchFamily="2" charset="0"/>
            </a:endParaRPr>
          </a:p>
          <a:p>
            <a:r>
              <a:rPr lang="en-US" sz="2000" b="0" i="0" dirty="0">
                <a:solidFill>
                  <a:srgbClr val="273239"/>
                </a:solidFill>
                <a:effectLst/>
                <a:highlight>
                  <a:srgbClr val="FFFFFF"/>
                </a:highlight>
                <a:latin typeface="Nunito" pitchFamily="2" charset="0"/>
              </a:rPr>
              <a:t> To save the c</a:t>
            </a:r>
          </a:p>
          <a:p>
            <a:r>
              <a:rPr lang="en-US" sz="2000" b="0" i="0" dirty="0" err="1">
                <a:solidFill>
                  <a:srgbClr val="273239"/>
                </a:solidFill>
                <a:effectLst/>
                <a:highlight>
                  <a:srgbClr val="FFFFFF"/>
                </a:highlight>
                <a:latin typeface="Nunito" pitchFamily="2" charset="0"/>
              </a:rPr>
              <a:t>onfiguration</a:t>
            </a:r>
            <a:r>
              <a:rPr lang="en-US" sz="2000" b="0" i="0" dirty="0">
                <a:solidFill>
                  <a:srgbClr val="273239"/>
                </a:solidFill>
                <a:effectLst/>
                <a:highlight>
                  <a:srgbClr val="FFFFFF"/>
                </a:highlight>
                <a:latin typeface="Nunito" pitchFamily="2" charset="0"/>
              </a:rPr>
              <a:t> use the below command:</a:t>
            </a:r>
            <a:endParaRPr lang="en-PK" sz="2000" dirty="0"/>
          </a:p>
        </p:txBody>
      </p:sp>
      <p:pic>
        <p:nvPicPr>
          <p:cNvPr id="5" name="Picture 4">
            <a:extLst>
              <a:ext uri="{FF2B5EF4-FFF2-40B4-BE49-F238E27FC236}">
                <a16:creationId xmlns:a16="http://schemas.microsoft.com/office/drawing/2014/main" id="{5140CF14-2696-7EAA-8065-F2B851ED0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519" y="2349485"/>
            <a:ext cx="4178543" cy="4232384"/>
          </a:xfrm>
          <a:prstGeom prst="rect">
            <a:avLst/>
          </a:prstGeom>
        </p:spPr>
      </p:pic>
    </p:spTree>
    <p:extLst>
      <p:ext uri="{BB962C8B-B14F-4D97-AF65-F5344CB8AC3E}">
        <p14:creationId xmlns:p14="http://schemas.microsoft.com/office/powerpoint/2010/main" val="167698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A587CC-7179-88AB-DE1C-C35C8287E648}"/>
              </a:ext>
            </a:extLst>
          </p:cNvPr>
          <p:cNvSpPr>
            <a:spLocks noGrp="1"/>
          </p:cNvSpPr>
          <p:nvPr>
            <p:ph idx="1"/>
          </p:nvPr>
        </p:nvSpPr>
        <p:spPr>
          <a:xfrm>
            <a:off x="838200" y="1448554"/>
            <a:ext cx="10515600" cy="4728409"/>
          </a:xfrm>
        </p:spPr>
        <p:txBody>
          <a:bodyPr/>
          <a:lstStyle/>
          <a:p>
            <a:r>
              <a:rPr lang="en-US" b="0" i="0" dirty="0">
                <a:solidFill>
                  <a:srgbClr val="0D0D0D"/>
                </a:solidFill>
                <a:effectLst/>
                <a:highlight>
                  <a:srgbClr val="FFFFFF"/>
                </a:highlight>
                <a:latin typeface="Söhne"/>
              </a:rPr>
              <a:t>Symmetrical switches treat signals traveling in both directions equally, asymmetrical switches are tailored to optimize performance or meet specific requirements for signals flowing in a particular direction. </a:t>
            </a:r>
            <a:endParaRPr lang="en-PK" dirty="0"/>
          </a:p>
        </p:txBody>
      </p:sp>
    </p:spTree>
    <p:extLst>
      <p:ext uri="{BB962C8B-B14F-4D97-AF65-F5344CB8AC3E}">
        <p14:creationId xmlns:p14="http://schemas.microsoft.com/office/powerpoint/2010/main" val="870771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755C477C-AA5C-7F53-F3D1-94D411F70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469" y="1795746"/>
            <a:ext cx="9460871" cy="4352925"/>
          </a:xfrm>
        </p:spPr>
      </p:pic>
      <p:sp>
        <p:nvSpPr>
          <p:cNvPr id="2" name="Title 1">
            <a:extLst>
              <a:ext uri="{FF2B5EF4-FFF2-40B4-BE49-F238E27FC236}">
                <a16:creationId xmlns:a16="http://schemas.microsoft.com/office/drawing/2014/main" id="{3172A5D2-6CDC-7845-9E7D-576C5EB6A711}"/>
              </a:ext>
            </a:extLst>
          </p:cNvPr>
          <p:cNvSpPr>
            <a:spLocks noGrp="1"/>
          </p:cNvSpPr>
          <p:nvPr>
            <p:ph type="title"/>
          </p:nvPr>
        </p:nvSpPr>
        <p:spPr>
          <a:xfrm>
            <a:off x="838200" y="365125"/>
            <a:ext cx="10515600" cy="1325563"/>
          </a:xfrm>
        </p:spPr>
        <p:txBody>
          <a:bodyPr/>
          <a:lstStyle/>
          <a:p>
            <a:pPr algn="ctr"/>
            <a:r>
              <a:rPr lang="en-US" dirty="0">
                <a:latin typeface="Times New Roman" panose="02020603050405020304" pitchFamily="18" charset="0"/>
                <a:cs typeface="Times New Roman" panose="02020603050405020304" pitchFamily="18" charset="0"/>
              </a:rPr>
              <a:t>Connecting switch to PC</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607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563FFF0-D439-4A95-1A41-741215BC6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347" y="1252538"/>
            <a:ext cx="9460871" cy="4352925"/>
          </a:xfrm>
        </p:spPr>
      </p:pic>
    </p:spTree>
    <p:extLst>
      <p:ext uri="{BB962C8B-B14F-4D97-AF65-F5344CB8AC3E}">
        <p14:creationId xmlns:p14="http://schemas.microsoft.com/office/powerpoint/2010/main" val="326762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50C632E7-8612-83DE-082C-0EC4150EE9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2341" y="1958707"/>
            <a:ext cx="8600792" cy="4352925"/>
          </a:xfrm>
        </p:spPr>
      </p:pic>
      <p:sp>
        <p:nvSpPr>
          <p:cNvPr id="2" name="Title 1">
            <a:extLst>
              <a:ext uri="{FF2B5EF4-FFF2-40B4-BE49-F238E27FC236}">
                <a16:creationId xmlns:a16="http://schemas.microsoft.com/office/drawing/2014/main" id="{7DDDE435-F22F-D361-F906-AFFE0333C917}"/>
              </a:ext>
            </a:extLst>
          </p:cNvPr>
          <p:cNvSpPr>
            <a:spLocks noGrp="1"/>
          </p:cNvSpPr>
          <p:nvPr/>
        </p:nvSpPr>
        <p:spPr>
          <a:xfrm>
            <a:off x="1254659" y="7925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imes New Roman" panose="02020603050405020304" pitchFamily="18" charset="0"/>
                <a:cs typeface="Times New Roman" panose="02020603050405020304" pitchFamily="18" charset="0"/>
              </a:rPr>
              <a:t>User EXEC mode</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798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DE0ADB48-A04D-62E0-0584-64592D8D98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3698" y="1641836"/>
            <a:ext cx="9162107" cy="4352925"/>
          </a:xfrm>
        </p:spPr>
      </p:pic>
      <p:sp>
        <p:nvSpPr>
          <p:cNvPr id="2" name="Title 1">
            <a:extLst>
              <a:ext uri="{FF2B5EF4-FFF2-40B4-BE49-F238E27FC236}">
                <a16:creationId xmlns:a16="http://schemas.microsoft.com/office/drawing/2014/main" id="{7DDDE435-F22F-D361-F906-AFFE0333C917}"/>
              </a:ext>
            </a:extLst>
          </p:cNvPr>
          <p:cNvSpPr>
            <a:spLocks noGrp="1"/>
          </p:cNvSpPr>
          <p:nvPr/>
        </p:nvSpPr>
        <p:spPr>
          <a:xfrm>
            <a:off x="838200" y="3162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imes New Roman" panose="02020603050405020304" pitchFamily="18" charset="0"/>
                <a:cs typeface="Times New Roman" panose="02020603050405020304" pitchFamily="18" charset="0"/>
              </a:rPr>
              <a:t>Privileged Exec mode</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639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546</Words>
  <Application>Microsoft Office PowerPoint</Application>
  <PresentationFormat>Widescreen</PresentationFormat>
  <Paragraphs>36</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Nunito</vt:lpstr>
      <vt:lpstr>Söhne</vt:lpstr>
      <vt:lpstr>Source Sans 3</vt:lpstr>
      <vt:lpstr>Times New Roman</vt:lpstr>
      <vt:lpstr>Office Theme</vt:lpstr>
      <vt:lpstr>Computer Networks Switching</vt:lpstr>
      <vt:lpstr>Cisco Packet Tracer </vt:lpstr>
      <vt:lpstr>Switch configuration</vt:lpstr>
      <vt:lpstr>PowerPoint Presentation</vt:lpstr>
      <vt:lpstr>PowerPoint Presentation</vt:lpstr>
      <vt:lpstr>Connecting switch to PC</vt:lpstr>
      <vt:lpstr>PowerPoint Presentation</vt:lpstr>
      <vt:lpstr>PowerPoint Presentation</vt:lpstr>
      <vt:lpstr>PowerPoint Presentation</vt:lpstr>
      <vt:lpstr>PowerPoint Presentation</vt:lpstr>
      <vt:lpstr>Default running configuration</vt:lpstr>
      <vt:lpstr>PowerPoint Presentation</vt:lpstr>
      <vt:lpstr>PowerPoint Presentation</vt:lpstr>
      <vt:lpstr>PowerPoint Presentation</vt:lpstr>
      <vt:lpstr>PowerPoint Presentation</vt:lpstr>
      <vt:lpstr>PowerPoint Presentation</vt:lpstr>
      <vt:lpstr>Reset switch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 Security</vt:lpstr>
      <vt:lpstr>PowerPoint Presentation</vt:lpstr>
      <vt:lpstr>Adding &amp; moving switches to the network</vt:lpstr>
      <vt:lpstr>PowerPoint Presentation</vt:lpstr>
      <vt:lpstr>PowerPoint Presentation</vt:lpstr>
      <vt:lpstr>Managing switch operation</vt:lpstr>
      <vt:lpstr>Password Recovery</vt:lpstr>
      <vt:lpstr>PowerPoint Presentation</vt:lpstr>
      <vt:lpstr>PowerPoint Presentation</vt:lpstr>
      <vt:lpstr>PowerPoint Presentation</vt:lpstr>
      <vt:lpstr>PowerPoint Presentation</vt:lpstr>
      <vt:lpstr> Basic Switch Configuration in Cisco  </vt:lpstr>
      <vt:lpstr>Step 2: Configure the Host name of the swicth0.</vt:lpstr>
      <vt:lpstr>Step 3: </vt:lpstr>
      <vt:lpstr>Step 4: Set up line control password and enable secret password.</vt:lpstr>
      <vt:lpstr>Step 5: Verify the password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Rabia Qasim</dc:creator>
  <cp:lastModifiedBy>Rabia Qasim</cp:lastModifiedBy>
  <cp:revision>81</cp:revision>
  <dcterms:created xsi:type="dcterms:W3CDTF">2024-04-25T09:25:03Z</dcterms:created>
  <dcterms:modified xsi:type="dcterms:W3CDTF">2024-04-26T10:35:38Z</dcterms:modified>
</cp:coreProperties>
</file>